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12" r:id="rId2"/>
  </p:sldMasterIdLst>
  <p:notesMasterIdLst>
    <p:notesMasterId r:id="rId7"/>
  </p:notesMasterIdLst>
  <p:handoutMasterIdLst>
    <p:handoutMasterId r:id="rId8"/>
  </p:handoutMasterIdLst>
  <p:sldIdLst>
    <p:sldId id="308" r:id="rId3"/>
    <p:sldId id="317" r:id="rId4"/>
    <p:sldId id="285" r:id="rId5"/>
    <p:sldId id="290" r:id="rId6"/>
  </p:sldIdLst>
  <p:sldSz cx="6858000" cy="9144000" type="screen4x3"/>
  <p:notesSz cx="7053263" cy="10180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6ACE8FA-DFD7-4AF1-B81B-94C5E777F0F2}">
          <p14:sldIdLst>
            <p14:sldId id="308"/>
            <p14:sldId id="317"/>
            <p14:sldId id="285"/>
            <p14:sldId id="290"/>
          </p14:sldIdLst>
        </p14:section>
        <p14:section name="タイトルなしのセクション" id="{96282BF3-5663-414C-AE54-5D863B6D09B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F"/>
    <a:srgbClr val="FFEFFF"/>
    <a:srgbClr val="FF5050"/>
    <a:srgbClr val="FFEBFF"/>
    <a:srgbClr val="9999FF"/>
    <a:srgbClr val="FF6699"/>
    <a:srgbClr val="6ECBFE"/>
    <a:srgbClr val="D9F1FF"/>
    <a:srgbClr val="FFFFE7"/>
    <a:srgbClr val="F6F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52193" autoAdjust="0"/>
  </p:normalViewPr>
  <p:slideViewPr>
    <p:cSldViewPr>
      <p:cViewPr varScale="1">
        <p:scale>
          <a:sx n="65" d="100"/>
          <a:sy n="65" d="100"/>
        </p:scale>
        <p:origin x="-2574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3055938" cy="509271"/>
          </a:xfrm>
          <a:prstGeom prst="rect">
            <a:avLst/>
          </a:prstGeom>
        </p:spPr>
        <p:txBody>
          <a:bodyPr vert="horz" lIns="91334" tIns="45667" rIns="91334" bIns="4566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746" y="8"/>
            <a:ext cx="3055937" cy="509271"/>
          </a:xfrm>
          <a:prstGeom prst="rect">
            <a:avLst/>
          </a:prstGeom>
        </p:spPr>
        <p:txBody>
          <a:bodyPr vert="horz" lIns="91334" tIns="45667" rIns="91334" bIns="45667" rtlCol="0"/>
          <a:lstStyle>
            <a:lvl1pPr algn="r">
              <a:defRPr sz="1200"/>
            </a:lvl1pPr>
          </a:lstStyle>
          <a:p>
            <a:fld id="{3DFC5C64-F24F-4C2D-854B-837962BB530F}" type="datetimeFigureOut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669782"/>
            <a:ext cx="3055938" cy="509270"/>
          </a:xfrm>
          <a:prstGeom prst="rect">
            <a:avLst/>
          </a:prstGeom>
        </p:spPr>
        <p:txBody>
          <a:bodyPr vert="horz" lIns="91334" tIns="45667" rIns="91334" bIns="4566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746" y="9669782"/>
            <a:ext cx="3055937" cy="509270"/>
          </a:xfrm>
          <a:prstGeom prst="rect">
            <a:avLst/>
          </a:prstGeom>
        </p:spPr>
        <p:txBody>
          <a:bodyPr vert="horz" lIns="91334" tIns="45667" rIns="91334" bIns="45667" rtlCol="0" anchor="b"/>
          <a:lstStyle>
            <a:lvl1pPr algn="r">
              <a:defRPr sz="1200"/>
            </a:lvl1pPr>
          </a:lstStyle>
          <a:p>
            <a:fld id="{A807FE36-03B8-483B-A407-5713EFA33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221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3055938" cy="509271"/>
          </a:xfrm>
          <a:prstGeom prst="rect">
            <a:avLst/>
          </a:prstGeom>
        </p:spPr>
        <p:txBody>
          <a:bodyPr vert="horz" lIns="91334" tIns="45667" rIns="91334" bIns="4566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746" y="8"/>
            <a:ext cx="3055937" cy="509271"/>
          </a:xfrm>
          <a:prstGeom prst="rect">
            <a:avLst/>
          </a:prstGeom>
        </p:spPr>
        <p:txBody>
          <a:bodyPr vert="horz" lIns="91334" tIns="45667" rIns="91334" bIns="45667" rtlCol="0"/>
          <a:lstStyle>
            <a:lvl1pPr algn="r">
              <a:defRPr sz="1200"/>
            </a:lvl1pPr>
          </a:lstStyle>
          <a:p>
            <a:fld id="{C83BE819-29CD-43AF-A680-93C103BB852D}" type="datetimeFigureOut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763588"/>
            <a:ext cx="2863850" cy="381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4" tIns="45667" rIns="91334" bIns="4566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4858" y="4835684"/>
            <a:ext cx="5643563" cy="4581842"/>
          </a:xfrm>
          <a:prstGeom prst="rect">
            <a:avLst/>
          </a:prstGeom>
        </p:spPr>
        <p:txBody>
          <a:bodyPr vert="horz" lIns="91334" tIns="45667" rIns="91334" bIns="4566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69782"/>
            <a:ext cx="3055938" cy="509270"/>
          </a:xfrm>
          <a:prstGeom prst="rect">
            <a:avLst/>
          </a:prstGeom>
        </p:spPr>
        <p:txBody>
          <a:bodyPr vert="horz" lIns="91334" tIns="45667" rIns="91334" bIns="4566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746" y="9669782"/>
            <a:ext cx="3055937" cy="509270"/>
          </a:xfrm>
          <a:prstGeom prst="rect">
            <a:avLst/>
          </a:prstGeom>
        </p:spPr>
        <p:txBody>
          <a:bodyPr vert="horz" lIns="91334" tIns="45667" rIns="91334" bIns="45667" rtlCol="0" anchor="b"/>
          <a:lstStyle>
            <a:lvl1pPr algn="r">
              <a:defRPr sz="1200"/>
            </a:lvl1pPr>
          </a:lstStyle>
          <a:p>
            <a:fld id="{3C1438ED-C3E6-4A45-B53C-E8C7FF7617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0513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5500" y="763588"/>
            <a:ext cx="2863850" cy="3817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18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5500" y="763588"/>
            <a:ext cx="2863850" cy="3817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79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5500" y="763588"/>
            <a:ext cx="2863850" cy="3817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64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5500" y="763588"/>
            <a:ext cx="2863850" cy="3817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46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F569-8F71-4217-8581-5C83359B23C0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BFF2-2BA7-4354-A0A9-F66DF27FD6ED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B4B0-7B29-4538-B514-B18BAB4862C8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5228-9136-4173-82A8-DA4D1E592730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8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8F5-B1D4-4FE8-B13A-65434B7E3DAD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84D9-0254-446D-A58A-80CC3D247260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1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8FA4-0484-460D-A2BF-4459950F2B3D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7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11B-0D9B-49BF-86BF-664AF20A40AB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7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081-1E87-4D23-AF8A-D88AED761D21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0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E3A5-BAF0-4AC4-AD01-F0665246C076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8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B5B4-9630-4C07-AB15-927FBD84FF0F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1912-5255-46D9-B079-05B8C8C92FA5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0F8C-7907-431A-B34B-459BC7C44610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93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9144-385F-42F1-AC05-9127132B1193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BE4A-4A4E-4EB8-A712-910E8EA8622F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26CA-C646-43C8-91AA-6FA689D29283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E563-BD68-4819-85C5-866DC1CCEB27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9E9D-7526-4913-A141-EAEEDE921F95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309E-6A4A-4EE8-B6F2-B374E200ADAB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0A67-99C8-483C-8543-AEBF80251250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8C7-3BCB-4AD3-9190-853D1932635E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7B16-337F-48F0-B4AE-FE868A634B4D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7ECEC4-E155-4348-AC36-7BD0F4E8AD46}" type="datetime1">
              <a:rPr kumimoji="1" lang="ja-JP" altLang="en-US" smtClean="0"/>
              <a:t>2019/7/29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A12D1E-BE79-4BB3-AEDA-69FFE1618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907D57E-7C85-4740-8F37-95C425B19563}" type="datetime1">
              <a:rPr lang="ja-JP" altLang="en-US" smtClean="0">
                <a:solidFill>
                  <a:srgbClr val="073E87"/>
                </a:solidFill>
              </a:rPr>
              <a:t>2019/7/29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A12D1E-BE79-4BB3-AEDA-69FFE1618612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jpeg"/><Relationship Id="rId18" Type="http://schemas.openxmlformats.org/officeDocument/2006/relationships/image" Target="../media/image33.gi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19" Type="http://schemas.openxmlformats.org/officeDocument/2006/relationships/image" Target="../media/image34.jpe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13160" y="402862"/>
            <a:ext cx="5829300" cy="16319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618609" y="6516216"/>
            <a:ext cx="3618402" cy="1156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rgbClr val="7B9899"/>
                </a:solidFill>
                <a:latin typeface="Georgia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2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美浜町教育支援センター</a:t>
            </a:r>
            <a:endParaRPr lang="en-US" altLang="ja-JP" sz="2200" b="1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/>
            <a:endParaRPr lang="en-US" altLang="ja-JP" sz="2200" b="1" dirty="0" smtClean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/>
            <a:r>
              <a:rPr lang="ja-JP" altLang="en-US" sz="2000" b="1" dirty="0" smtClean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美浜町教育政策課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4695" y="801779"/>
            <a:ext cx="55468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ja-JP" altLang="en-US" sz="2800" b="1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美浜町教育支援センター</a:t>
            </a:r>
            <a:endParaRPr kumimoji="1" lang="en-US" altLang="ja-JP" sz="2800" b="1" dirty="0" smtClean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8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lang="en-US" altLang="ja-JP" sz="3600" b="1" dirty="0" smtClean="0">
              <a:solidFill>
                <a:schemeClr val="bg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 </a:t>
            </a:r>
            <a:endParaRPr kumimoji="1" lang="en-US" altLang="ja-JP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800" b="1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kumimoji="1" lang="en-US" altLang="ja-JP" sz="2800" b="1" dirty="0" smtClean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  </a:t>
            </a:r>
            <a:r>
              <a:rPr kumimoji="1" lang="ja-JP" altLang="en-US" sz="2800" b="1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 ご 案 内</a:t>
            </a:r>
            <a:r>
              <a:rPr lang="en-US" altLang="ja-JP" sz="2800" b="1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  </a:t>
            </a:r>
          </a:p>
        </p:txBody>
      </p:sp>
      <p:sp>
        <p:nvSpPr>
          <p:cNvPr id="10" name="円/楕円 9"/>
          <p:cNvSpPr/>
          <p:nvPr/>
        </p:nvSpPr>
        <p:spPr>
          <a:xfrm>
            <a:off x="5579110" y="3897787"/>
            <a:ext cx="391102" cy="413246"/>
          </a:xfrm>
          <a:prstGeom prst="ellipse">
            <a:avLst/>
          </a:prstGeom>
          <a:solidFill>
            <a:schemeClr val="accent1">
              <a:lumMod val="20000"/>
              <a:lumOff val="80000"/>
              <a:alpha val="92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3860" y="5493281"/>
            <a:ext cx="411983" cy="40758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37148" y="5758162"/>
            <a:ext cx="466128" cy="5113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922968" y="4886054"/>
            <a:ext cx="373449" cy="410682"/>
          </a:xfrm>
          <a:prstGeom prst="ellipse">
            <a:avLst/>
          </a:prstGeom>
          <a:solidFill>
            <a:srgbClr val="FFFF00">
              <a:alpha val="92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10364" y="4335297"/>
            <a:ext cx="427200" cy="4253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143524" y="5332310"/>
            <a:ext cx="397871" cy="4485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303608" y="4706370"/>
            <a:ext cx="355088" cy="411479"/>
          </a:xfrm>
          <a:prstGeom prst="ellipse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908721" y="4508104"/>
            <a:ext cx="357529" cy="315127"/>
          </a:xfrm>
          <a:prstGeom prst="ellipse">
            <a:avLst/>
          </a:prstGeom>
          <a:solidFill>
            <a:srgbClr val="FFCC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998984" y="3339115"/>
            <a:ext cx="379768" cy="422660"/>
          </a:xfrm>
          <a:prstGeom prst="ellipse">
            <a:avLst/>
          </a:prstGeom>
          <a:solidFill>
            <a:srgbClr val="FFCC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93288" y="4047873"/>
            <a:ext cx="481407" cy="3773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C:\Users\asazuma.107\Desktop\イラスト\sensei_home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7" y="6757072"/>
            <a:ext cx="1881411" cy="17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sazuma.107\Desktop\イラスト\jikosyoukai_wom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" y="6732239"/>
            <a:ext cx="1843126" cy="18305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円/楕円 20"/>
          <p:cNvSpPr/>
          <p:nvPr/>
        </p:nvSpPr>
        <p:spPr>
          <a:xfrm>
            <a:off x="799856" y="5802514"/>
            <a:ext cx="379768" cy="422660"/>
          </a:xfrm>
          <a:prstGeom prst="ellipse">
            <a:avLst/>
          </a:prstGeom>
          <a:solidFill>
            <a:srgbClr val="FFCC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677249" y="5050526"/>
            <a:ext cx="379768" cy="422660"/>
          </a:xfrm>
          <a:prstGeom prst="ellipse">
            <a:avLst/>
          </a:prstGeom>
          <a:solidFill>
            <a:srgbClr val="FFCC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 descr="M:\images54AS01K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23" y="3541348"/>
            <a:ext cx="4038774" cy="268762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06" y="1461084"/>
            <a:ext cx="3449602" cy="105126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2" name="円/楕円 21"/>
          <p:cNvSpPr/>
          <p:nvPr/>
        </p:nvSpPr>
        <p:spPr>
          <a:xfrm>
            <a:off x="778927" y="3541348"/>
            <a:ext cx="379768" cy="422660"/>
          </a:xfrm>
          <a:prstGeom prst="ellipse">
            <a:avLst/>
          </a:prstGeom>
          <a:solidFill>
            <a:srgbClr val="FFCC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7" descr="C:\Users\asazuma.107\Desktop\イラスト\iroenpits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156">
            <a:off x="5669613" y="4230119"/>
            <a:ext cx="1038511" cy="9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sazuma.107\Desktop\イラスト\book_yok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9" y="4819255"/>
            <a:ext cx="721631" cy="7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円/楕円 26"/>
          <p:cNvSpPr/>
          <p:nvPr/>
        </p:nvSpPr>
        <p:spPr>
          <a:xfrm>
            <a:off x="6221520" y="3900351"/>
            <a:ext cx="373449" cy="410682"/>
          </a:xfrm>
          <a:prstGeom prst="ellipse">
            <a:avLst/>
          </a:prstGeom>
          <a:solidFill>
            <a:srgbClr val="FFFF00">
              <a:alpha val="92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490">
            <a:off x="5521895" y="903306"/>
            <a:ext cx="839496" cy="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80088" y="790270"/>
            <a:ext cx="5386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社会的</a:t>
            </a:r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自立及び心理的発達への</a:t>
            </a:r>
            <a:r>
              <a:rPr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支援に向けて</a:t>
            </a:r>
            <a:endParaRPr lang="ja-JP" altLang="en-US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267" name="Picture 3" descr="C:\Users\asazuma.107\Desktop\イラスト\book_sasshi4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50" y="256215"/>
            <a:ext cx="767421" cy="7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sazuma.107\Desktop\イラスト\book_sasshi1_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332">
            <a:off x="5759517" y="270080"/>
            <a:ext cx="574147" cy="6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308904" y="275445"/>
            <a:ext cx="4840774" cy="44555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美浜町教育支援</a:t>
            </a:r>
            <a:r>
              <a:rPr lang="ja-JP" altLang="en-US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センターなない</a:t>
            </a:r>
            <a:r>
              <a:rPr lang="ja-JP" altLang="en-US" b="1" dirty="0" err="1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ろの</a:t>
            </a:r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方針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81394" y="4208853"/>
            <a:ext cx="1944988" cy="44555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開設日時等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91822" y="7042143"/>
            <a:ext cx="538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ja-JP" altLang="en-US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5743" y="4712546"/>
            <a:ext cx="2641365" cy="806603"/>
          </a:xfrm>
          <a:prstGeom prst="roundRect">
            <a:avLst/>
          </a:prstGeom>
          <a:solidFill>
            <a:srgbClr val="FFEBFF">
              <a:alpha val="4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☆開設日☆</a:t>
            </a:r>
            <a:endParaRPr lang="en-US" altLang="ja-JP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月曜日～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金曜日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013868" y="4716016"/>
            <a:ext cx="3365193" cy="806603"/>
          </a:xfrm>
          <a:prstGeom prst="roundRect">
            <a:avLst/>
          </a:prstGeom>
          <a:solidFill>
            <a:srgbClr val="FFEB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☆</a:t>
            </a:r>
            <a:r>
              <a:rPr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開設時間☆</a:t>
            </a:r>
            <a:endParaRPr lang="en-US" altLang="ja-JP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午前９時３０分～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午後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３時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08904" y="5522619"/>
            <a:ext cx="6070157" cy="1199793"/>
          </a:xfrm>
          <a:prstGeom prst="roundRect">
            <a:avLst/>
          </a:prstGeom>
          <a:solidFill>
            <a:srgbClr val="FFEB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　　  ☆</a:t>
            </a:r>
            <a:r>
              <a:rPr lang="ja-JP" altLang="en-US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休業日</a:t>
            </a:r>
            <a:r>
              <a:rPr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☆</a:t>
            </a:r>
            <a:endParaRPr lang="en-US" altLang="ja-JP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    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土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・日・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祝日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   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年末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年始（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29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日～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6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その他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教育委員会において必要があると認める日</a:t>
            </a:r>
            <a:endParaRPr lang="en-US" altLang="ja-JP" sz="1600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49904" y="1230497"/>
            <a:ext cx="6070157" cy="2693431"/>
          </a:xfrm>
          <a:prstGeom prst="roundRect">
            <a:avLst/>
          </a:prstGeom>
          <a:solidFill>
            <a:srgbClr val="F6FBEB">
              <a:alpha val="20000"/>
            </a:srgbClr>
          </a:solidFill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１</a:t>
            </a:r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居場所の提供</a:t>
            </a:r>
            <a:endParaRPr lang="en-US" altLang="ja-JP" sz="1400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accent4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安心して過ごせる居場所、笑顔になれる場所、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‘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自分らしく’をゆっくり考えられる場所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２　学習・教育機会の確保のための活動</a:t>
            </a:r>
            <a:endParaRPr lang="en-US" altLang="ja-JP" sz="1400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accent4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一人ひとりに合わせた学習、ＩＣＴ等を用いた学習支援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３　心と体の健康づくりのための活動</a:t>
            </a:r>
            <a:endParaRPr lang="en-US" altLang="ja-JP" sz="1400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読書、制作、ゲーム、スポーツなど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４　相談</a:t>
            </a:r>
            <a:endParaRPr lang="en-US" altLang="ja-JP" sz="1400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児童生徒、保護者、教職員を対象とした相談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５　連携</a:t>
            </a:r>
            <a:endParaRPr lang="en-US" altLang="ja-JP" sz="1400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学校、保護者、関係機関等との情報交換・行動連携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dirty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268" name="Picture 4" descr="C:\Users\asazuma.107\Desktop\イラスト\animation_pen_tabl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220">
            <a:off x="6079336" y="530966"/>
            <a:ext cx="580665" cy="6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角丸四角形 16"/>
          <p:cNvSpPr/>
          <p:nvPr/>
        </p:nvSpPr>
        <p:spPr>
          <a:xfrm>
            <a:off x="359669" y="7500325"/>
            <a:ext cx="3933427" cy="1296144"/>
          </a:xfrm>
          <a:prstGeom prst="roundRect">
            <a:avLst/>
          </a:prstGeom>
          <a:solidFill>
            <a:srgbClr val="FEF7E6">
              <a:alpha val="4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◎お昼</a:t>
            </a:r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から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も利用するときはお弁当持参で</a:t>
            </a:r>
            <a:endParaRPr lang="en-US" altLang="ja-JP" sz="1400" dirty="0" smtClean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お願いします。</a:t>
            </a:r>
            <a:endParaRPr lang="en-US" altLang="ja-JP" sz="1400" dirty="0" smtClean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◎来室前に</a:t>
            </a:r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ご連絡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をお願いします。</a:t>
            </a:r>
            <a:endParaRPr lang="en-US" altLang="ja-JP" sz="1400" dirty="0" smtClean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◎保護者の方の責任で送迎をお願いします。</a:t>
            </a:r>
            <a:endParaRPr lang="en-US" altLang="ja-JP" sz="1400" dirty="0" smtClean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63686" y="7024419"/>
            <a:ext cx="2129209" cy="44555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ご利用</a:t>
            </a:r>
            <a:r>
              <a:rPr lang="ja-JP" altLang="en-US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のきまり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9" name="Picture 5" descr="C:\Users\asazuma.107\Desktop\イラスト\job_juku_kous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89" y="7063967"/>
            <a:ext cx="1613243" cy="16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sazuma.107\Desktop\イラスト\talk5_blue_wom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46" y="7403691"/>
            <a:ext cx="846297" cy="13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06" y="3332932"/>
            <a:ext cx="875921" cy="87592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75" y="989704"/>
            <a:ext cx="629968" cy="6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2"/>
          <p:cNvSpPr txBox="1">
            <a:spLocks/>
          </p:cNvSpPr>
          <p:nvPr/>
        </p:nvSpPr>
        <p:spPr>
          <a:xfrm>
            <a:off x="473165" y="6012161"/>
            <a:ext cx="5872159" cy="2293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　</a:t>
            </a:r>
            <a:endParaRPr lang="en-US" altLang="ja-JP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l"/>
            <a:endParaRPr lang="ja-JP" altLang="en-US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l"/>
            <a:endParaRPr lang="ja-JP" altLang="en-US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l"/>
            <a:r>
              <a:rPr lang="ja-JP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Schoolbook"/>
                <a:ea typeface="ＭＳ Ｐ明朝"/>
              </a:rPr>
              <a:t>　　</a:t>
            </a:r>
            <a:endParaRPr lang="en-US" altLang="ja-JP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Schoolbook"/>
              <a:ea typeface="ＭＳ Ｐ明朝"/>
            </a:endParaRPr>
          </a:p>
          <a:p>
            <a:pPr algn="l"/>
            <a:r>
              <a:rPr lang="ja-JP" altLang="en-US" sz="2000" dirty="0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2000" dirty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endParaRPr lang="en-US" altLang="ja-JP" sz="2000" dirty="0" smtClean="0">
              <a:solidFill>
                <a:prstClr val="black">
                  <a:tint val="75000"/>
                </a:prstClr>
              </a:solidFill>
              <a:latin typeface="Century Schoolbook"/>
              <a:ea typeface="ＭＳ Ｐ明朝"/>
            </a:endParaRPr>
          </a:p>
          <a:p>
            <a:pPr algn="l"/>
            <a:r>
              <a:rPr lang="ja-JP" altLang="en-US" sz="2000" dirty="0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2000" dirty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2000" dirty="0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　　　</a:t>
            </a:r>
            <a:endParaRPr lang="ja-JP" altLang="en-US" sz="2000" dirty="0">
              <a:solidFill>
                <a:prstClr val="black">
                  <a:tint val="75000"/>
                </a:prstClr>
              </a:solidFill>
              <a:latin typeface="Century Schoolbook"/>
              <a:ea typeface="ＭＳ Ｐ明朝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348709" y="832693"/>
            <a:ext cx="6121070" cy="3318961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kern="0" dirty="0">
                <a:solidFill>
                  <a:schemeClr val="tx2">
                    <a:lumMod val="75000"/>
                  </a:schemeClr>
                </a:solidFill>
                <a:effectLst>
                  <a:outerShdw blurRad="127000" algn="tl" rotWithShape="0">
                    <a:sysClr val="window" lastClr="FFFFFF">
                      <a:alpha val="90000"/>
                    </a:sys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☆基本的活動</a:t>
            </a:r>
            <a:endParaRPr lang="en-US" altLang="ja-JP" sz="1400" kern="0" dirty="0">
              <a:solidFill>
                <a:schemeClr val="tx2">
                  <a:lumMod val="75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（学習活動・制作活動・アクティビティー）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 fontAlgn="ctr"/>
            <a:r>
              <a:rPr lang="ja-JP" altLang="en-US" sz="1200" dirty="0">
                <a:solidFill>
                  <a:srgbClr val="31B6FD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ＩＣＴ活用を含む一人ひとりに応じた学習、制作、アクティビティー等を行う。</a:t>
            </a:r>
            <a:endParaRPr lang="en-US" altLang="ja-JP" sz="1200" dirty="0">
              <a:solidFill>
                <a:schemeClr val="tx2">
                  <a:lumMod val="60000"/>
                  <a:lumOff val="4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（居場所づくり）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200" dirty="0">
                <a:solidFill>
                  <a:srgbClr val="31B6FD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　子どもの心理的発達や社会的自立を援助するとともに、心の居場所・絆づくりの場</a:t>
            </a:r>
            <a:endParaRPr lang="en-US" altLang="ja-JP" sz="1200" dirty="0">
              <a:solidFill>
                <a:srgbClr val="31B6FD">
                  <a:lumMod val="75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200" dirty="0">
                <a:solidFill>
                  <a:srgbClr val="31B6FD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　となる運営に努める。</a:t>
            </a:r>
            <a:endParaRPr lang="en-US" altLang="ja-JP" sz="1200" dirty="0">
              <a:solidFill>
                <a:srgbClr val="31B6FD">
                  <a:lumMod val="75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>
              <a:defRPr/>
            </a:pPr>
            <a:endParaRPr lang="en-US" altLang="ja-JP" sz="1200" kern="0" dirty="0">
              <a:solidFill>
                <a:schemeClr val="accent3">
                  <a:lumMod val="50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l">
              <a:defRPr/>
            </a:pPr>
            <a:r>
              <a:rPr lang="ja-JP" altLang="en-US" sz="1400" kern="0" dirty="0">
                <a:solidFill>
                  <a:schemeClr val="tx2">
                    <a:lumMod val="75000"/>
                  </a:schemeClr>
                </a:solidFill>
                <a:effectLst>
                  <a:outerShdw blurRad="127000" algn="tl" rotWithShape="0">
                    <a:sysClr val="window" lastClr="FFFFFF">
                      <a:alpha val="90000"/>
                    </a:sys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☆体験活動</a:t>
            </a:r>
            <a:endParaRPr lang="en-US" altLang="ja-JP" sz="1400" kern="0" dirty="0">
              <a:solidFill>
                <a:schemeClr val="tx2">
                  <a:lumMod val="75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（自然体験・社会体験）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200" dirty="0">
                <a:solidFill>
                  <a:srgbClr val="31B6FD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　月に１回以上体験活動を取り入れ、経験の幅を広げたり、</a:t>
            </a:r>
            <a:endParaRPr lang="en-US" altLang="ja-JP" sz="1200" dirty="0">
              <a:solidFill>
                <a:srgbClr val="31B6FD">
                  <a:lumMod val="75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200" dirty="0">
                <a:solidFill>
                  <a:srgbClr val="31B6FD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　さまざまな活動を通して人との交流を深める。　</a:t>
            </a:r>
            <a:endParaRPr lang="en-US" altLang="ja-JP" sz="1200" dirty="0">
              <a:solidFill>
                <a:srgbClr val="31B6FD">
                  <a:lumMod val="75000"/>
                </a:srgb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endParaRPr lang="en-US" altLang="ja-JP" sz="1200" kern="0" dirty="0">
              <a:solidFill>
                <a:schemeClr val="accent3">
                  <a:lumMod val="50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400" kern="0" dirty="0">
                <a:solidFill>
                  <a:schemeClr val="tx2">
                    <a:lumMod val="75000"/>
                  </a:schemeClr>
                </a:solidFill>
                <a:effectLst>
                  <a:outerShdw blurRad="127000" algn="tl" rotWithShape="0">
                    <a:sysClr val="window" lastClr="FFFFFF">
                      <a:alpha val="90000"/>
                    </a:sys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☆相談活動</a:t>
            </a:r>
          </a:p>
          <a:p>
            <a:pPr algn="l"/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（相談員等による相談）</a:t>
            </a:r>
            <a:endParaRPr lang="en-US" altLang="ja-JP" sz="1400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200" dirty="0">
                <a:solidFill>
                  <a:srgbClr val="31B6FD">
                    <a:lumMod val="75000"/>
                  </a:srgbClr>
                </a:solidFill>
                <a:latin typeface="HG丸ｺﾞｼｯｸM-PRO" pitchFamily="50" charset="-128"/>
                <a:ea typeface="HG丸ｺﾞｼｯｸM-PRO" pitchFamily="50" charset="-128"/>
              </a:rPr>
              <a:t>　児童生徒、保護者、教職員を対象に相談の機会を設ける。</a:t>
            </a:r>
            <a:endParaRPr lang="ja-JP" altLang="en-US" sz="1200" dirty="0">
              <a:solidFill>
                <a:prstClr val="black">
                  <a:tint val="75000"/>
                </a:prstClr>
              </a:solidFill>
              <a:latin typeface="Century Schoolbook"/>
              <a:ea typeface="ＭＳ Ｐ明朝"/>
            </a:endParaRPr>
          </a:p>
          <a:p>
            <a:pPr algn="l">
              <a:defRPr/>
            </a:pPr>
            <a:endParaRPr lang="ja-JP" altLang="en-US" sz="1200" kern="0" dirty="0">
              <a:solidFill>
                <a:srgbClr val="4584D3">
                  <a:lumMod val="75000"/>
                </a:srgb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Bookman Old Style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08904" y="275445"/>
            <a:ext cx="2075771" cy="44555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主な活動内容</a:t>
            </a:r>
            <a:endParaRPr kumimoji="1" lang="ja-JP" altLang="en-US" b="1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51571"/>
              </p:ext>
            </p:extLst>
          </p:nvPr>
        </p:nvGraphicFramePr>
        <p:xfrm>
          <a:off x="329253" y="4932040"/>
          <a:ext cx="6071813" cy="393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062"/>
                <a:gridCol w="4306751"/>
              </a:tblGrid>
              <a:tr h="3269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rgbClr val="FFFFCC"/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時　間</a:t>
                      </a:r>
                      <a:endParaRPr kumimoji="1" lang="ja-JP" altLang="en-US" sz="1400" dirty="0">
                        <a:solidFill>
                          <a:srgbClr val="FFFFCC"/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丸ｺﾞｼｯｸM-PRO" pitchFamily="50" charset="-128"/>
                          <a:ea typeface="HG丸ｺﾞｼｯｸM-PRO" pitchFamily="50" charset="-128"/>
                        </a:rPr>
                        <a:t>内　　　容</a:t>
                      </a:r>
                      <a:endParaRPr kumimoji="1" lang="ja-JP" altLang="en-US" sz="1400" dirty="0"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1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 9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30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入室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 9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30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朝の会（一日の計画など）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3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50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学習の時間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3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50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11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休憩時間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3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11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12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活動の時間</a:t>
                      </a:r>
                      <a:r>
                        <a:rPr kumimoji="1" lang="ja-JP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（読書、制作、学習、ゲーム、スポーツなど）</a:t>
                      </a: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12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12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40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ランチタイム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1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12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40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13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そうじの時間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8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13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14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30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活動の時間</a:t>
                      </a:r>
                      <a:r>
                        <a:rPr kumimoji="1" lang="ja-JP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（読書、制作、学習、ゲーム、スポーツなど）</a:t>
                      </a:r>
                      <a:endParaRPr kumimoji="1" lang="ja-JP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77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14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30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15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帰りの会（一日の振り返りなど）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95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15</a:t>
                      </a:r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：</a:t>
                      </a:r>
                      <a:r>
                        <a:rPr kumimoji="1" lang="en-US" altLang="ja-JP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00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HG丸ｺﾞｼｯｸM-PRO" pitchFamily="50" charset="-128"/>
                          <a:ea typeface="HG丸ｺﾞｼｯｸM-PRO" pitchFamily="50" charset="-128"/>
                        </a:rPr>
                        <a:t>退室</a:t>
                      </a:r>
                      <a:endParaRPr kumimoji="1" lang="ja-JP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角丸四角形 15"/>
          <p:cNvSpPr/>
          <p:nvPr/>
        </p:nvSpPr>
        <p:spPr>
          <a:xfrm>
            <a:off x="308904" y="4356227"/>
            <a:ext cx="2544032" cy="44555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１日の活動の流れ</a:t>
            </a:r>
            <a:endParaRPr kumimoji="1" lang="ja-JP" altLang="en-US" sz="1200" b="1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7" name="Picture 3" descr="C:\Users\asazuma.107\Desktop\イラスト\book_dokusyo_kansoub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17" y="5364089"/>
            <a:ext cx="784722" cy="8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sazuma.107\Desktop\イラスト\syougakkou_souj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604" y="7002242"/>
            <a:ext cx="810540" cy="7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sazuma.107\Desktop\イラスト\kousaku_family_fath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66" y="8058990"/>
            <a:ext cx="976723" cy="10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メモ 2"/>
          <p:cNvSpPr/>
          <p:nvPr/>
        </p:nvSpPr>
        <p:spPr>
          <a:xfrm>
            <a:off x="324091" y="814553"/>
            <a:ext cx="6098934" cy="335524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endParaRPr lang="en-US" altLang="ja-JP" sz="1400" kern="0" dirty="0" smtClean="0">
              <a:solidFill>
                <a:schemeClr val="accent3">
                  <a:lumMod val="50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400" kern="0" dirty="0">
              <a:solidFill>
                <a:schemeClr val="accent3">
                  <a:lumMod val="50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400" kern="0" dirty="0" smtClean="0">
              <a:solidFill>
                <a:schemeClr val="accent3">
                  <a:lumMod val="50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400" kern="0" dirty="0">
              <a:solidFill>
                <a:schemeClr val="accent3">
                  <a:lumMod val="50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1400" kern="0" dirty="0" smtClean="0">
              <a:solidFill>
                <a:schemeClr val="accent3">
                  <a:lumMod val="50000"/>
                </a:schemeClr>
              </a:solidFill>
              <a:effectLst>
                <a:outerShdw blurRad="127000" algn="tl" rotWithShape="0">
                  <a:sysClr val="window" lastClr="FFFFFF">
                    <a:alpha val="90000"/>
                  </a:sys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" name="Picture 3" descr="C:\Users\asazuma.107\Desktop\イラスト\bunbougu_enog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36" y="2944622"/>
            <a:ext cx="1595914" cy="14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sazuma.107\Desktop\イラスト\scrapbook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17" y="275445"/>
            <a:ext cx="943178" cy="9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2"/>
          <p:cNvSpPr txBox="1">
            <a:spLocks/>
          </p:cNvSpPr>
          <p:nvPr/>
        </p:nvSpPr>
        <p:spPr>
          <a:xfrm>
            <a:off x="473165" y="6588225"/>
            <a:ext cx="5022558" cy="1717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　</a:t>
            </a:r>
            <a:endParaRPr lang="en-US" altLang="ja-JP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l"/>
            <a:endParaRPr lang="ja-JP" altLang="en-US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l"/>
            <a:endParaRPr lang="ja-JP" altLang="en-US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l"/>
            <a:r>
              <a:rPr lang="ja-JP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Schoolbook"/>
                <a:ea typeface="ＭＳ Ｐ明朝"/>
              </a:rPr>
              <a:t>　　</a:t>
            </a:r>
            <a:endParaRPr lang="en-US" altLang="ja-JP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Schoolbook"/>
              <a:ea typeface="ＭＳ Ｐ明朝"/>
            </a:endParaRPr>
          </a:p>
          <a:p>
            <a:pPr algn="l"/>
            <a:r>
              <a:rPr lang="ja-JP" altLang="en-US" sz="2000" dirty="0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2000" dirty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endParaRPr lang="en-US" altLang="ja-JP" sz="2000" dirty="0" smtClean="0">
              <a:solidFill>
                <a:prstClr val="black">
                  <a:tint val="75000"/>
                </a:prstClr>
              </a:solidFill>
              <a:latin typeface="Century Schoolbook"/>
              <a:ea typeface="ＭＳ Ｐ明朝"/>
            </a:endParaRPr>
          </a:p>
          <a:p>
            <a:pPr algn="l"/>
            <a:r>
              <a:rPr lang="ja-JP" altLang="en-US" sz="2000" dirty="0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2000" dirty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</a:t>
            </a:r>
            <a:r>
              <a:rPr lang="ja-JP" altLang="en-US" sz="2000" dirty="0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ＭＳ Ｐ明朝"/>
              </a:rPr>
              <a:t>　　　　</a:t>
            </a:r>
            <a:endParaRPr lang="ja-JP" altLang="en-US" sz="2000" dirty="0">
              <a:solidFill>
                <a:prstClr val="black">
                  <a:tint val="75000"/>
                </a:prstClr>
              </a:solidFill>
              <a:latin typeface="Century Schoolbook"/>
              <a:ea typeface="ＭＳ Ｐ明朝"/>
            </a:endParaRPr>
          </a:p>
        </p:txBody>
      </p:sp>
      <p:sp>
        <p:nvSpPr>
          <p:cNvPr id="8" name="タイトル 2"/>
          <p:cNvSpPr txBox="1">
            <a:spLocks/>
          </p:cNvSpPr>
          <p:nvPr/>
        </p:nvSpPr>
        <p:spPr>
          <a:xfrm>
            <a:off x="339483" y="3878708"/>
            <a:ext cx="6106830" cy="146036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2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0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美浜町教育支援センター　　　　　　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30-15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14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en-US" sz="2600" dirty="0" smtClean="0">
                <a:solidFill>
                  <a:schemeClr val="tx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2600" dirty="0" smtClean="0">
              <a:solidFill>
                <a:schemeClr val="tx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700" dirty="0" smtClean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endParaRPr lang="en-US" altLang="ja-JP" sz="1700" dirty="0" smtClean="0">
              <a:solidFill>
                <a:schemeClr val="bg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700" dirty="0" smtClean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福井県三方郡美浜町郷市２５－２０ は</a:t>
            </a:r>
            <a:r>
              <a:rPr lang="ja-JP" altLang="en-US" sz="140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あと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ぴあ２階</a:t>
            </a:r>
            <a:endParaRPr lang="en-US" altLang="ja-JP" sz="1400" dirty="0" smtClean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電話（０８０）２９６２－２７１４</a:t>
            </a:r>
            <a:r>
              <a:rPr lang="ja-JP" altLang="en-US" sz="1200" dirty="0" smtClean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（教育支援センター専用番号）</a:t>
            </a:r>
            <a:endParaRPr lang="ja-JP" altLang="en-US" sz="1200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691494" y="1304238"/>
            <a:ext cx="672786" cy="2088232"/>
          </a:xfrm>
          <a:prstGeom prst="roundRect">
            <a:avLst/>
          </a:prstGeom>
          <a:solidFill>
            <a:srgbClr val="6EC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dirty="0" smtClean="0"/>
              <a:t>　利用開始</a:t>
            </a:r>
            <a:endParaRPr kumimoji="1" lang="ja-JP" altLang="en-US" dirty="0"/>
          </a:p>
        </p:txBody>
      </p:sp>
      <p:pic>
        <p:nvPicPr>
          <p:cNvPr id="15" name="Picture 3" descr="C:\Users\asazuma.107\Desktop\イラスト\toshokan_benkyo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51" y="1539102"/>
            <a:ext cx="1763888" cy="1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sazuma.107\Desktop\イラスト\talk8_red_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1" y="7911318"/>
            <a:ext cx="700879" cy="8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sazuma.107\Desktop\イラスト\talk7_blue_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2" y="7758984"/>
            <a:ext cx="742348" cy="10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右矢印 19"/>
          <p:cNvSpPr/>
          <p:nvPr/>
        </p:nvSpPr>
        <p:spPr>
          <a:xfrm>
            <a:off x="3300697" y="2208706"/>
            <a:ext cx="390797" cy="279296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97337" y="362771"/>
            <a:ext cx="2743631" cy="6088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利用申込の手続き</a:t>
            </a:r>
            <a:endParaRPr kumimoji="1" lang="ja-JP" altLang="en-US" sz="2000" b="1" dirty="0">
              <a:solidFill>
                <a:schemeClr val="accent3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81202"/>
              </p:ext>
            </p:extLst>
          </p:nvPr>
        </p:nvGraphicFramePr>
        <p:xfrm>
          <a:off x="3609777" y="5891060"/>
          <a:ext cx="2892962" cy="279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7" imgW="7877232" imgH="11315783" progId="">
                  <p:embed/>
                </p:oleObj>
              </mc:Choice>
              <mc:Fallback>
                <p:oleObj r:id="rId7" imgW="7877232" imgH="1131578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65" t="34837" r="6876" b="4663"/>
                      <a:stretch>
                        <a:fillRect/>
                      </a:stretch>
                    </p:blipFill>
                    <p:spPr bwMode="auto">
                      <a:xfrm>
                        <a:off x="3609777" y="5891060"/>
                        <a:ext cx="2892962" cy="27981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717">
            <a:off x="5792610" y="5200917"/>
            <a:ext cx="435703" cy="38232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8248">
            <a:off x="6071357" y="5087397"/>
            <a:ext cx="553729" cy="54145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0" y="8321681"/>
            <a:ext cx="421906" cy="421906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5322105" y="7146111"/>
            <a:ext cx="779933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451">
            <a:off x="6418729" y="5372107"/>
            <a:ext cx="335925" cy="436266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2627911" y="1304238"/>
            <a:ext cx="672786" cy="2088232"/>
          </a:xfrm>
          <a:prstGeom prst="roundRect">
            <a:avLst/>
          </a:prstGeom>
          <a:solidFill>
            <a:srgbClr val="6EC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dirty="0" smtClean="0"/>
              <a:t>　利用承認</a:t>
            </a:r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1539549" y="1304238"/>
            <a:ext cx="672786" cy="2088232"/>
          </a:xfrm>
          <a:prstGeom prst="roundRect">
            <a:avLst/>
          </a:prstGeom>
          <a:solidFill>
            <a:srgbClr val="6EC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利用申込　　　</a:t>
            </a:r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2212335" y="2208706"/>
            <a:ext cx="390797" cy="279296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1148752" y="2205516"/>
            <a:ext cx="390797" cy="279296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75966" y="1301048"/>
            <a:ext cx="672786" cy="2088232"/>
          </a:xfrm>
          <a:prstGeom prst="roundRect">
            <a:avLst/>
          </a:prstGeom>
          <a:solidFill>
            <a:srgbClr val="6ECB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dirty="0" smtClean="0"/>
              <a:t>　入室</a:t>
            </a:r>
            <a:r>
              <a:rPr lang="ja-JP" altLang="en-US" dirty="0"/>
              <a:t>相談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55" y="7290128"/>
            <a:ext cx="1847013" cy="1385572"/>
          </a:xfrm>
          <a:prstGeom prst="rect">
            <a:avLst/>
          </a:prstGeom>
          <a:ln>
            <a:solidFill>
              <a:srgbClr val="FFCC66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1" y="5892077"/>
            <a:ext cx="1828292" cy="1371528"/>
          </a:xfrm>
          <a:prstGeom prst="rect">
            <a:avLst/>
          </a:prstGeom>
          <a:ln>
            <a:solidFill>
              <a:srgbClr val="FFCC66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592">
            <a:off x="5151529" y="590718"/>
            <a:ext cx="761765" cy="761765"/>
          </a:xfrm>
          <a:prstGeom prst="rect">
            <a:avLst/>
          </a:prstGeom>
        </p:spPr>
      </p:pic>
      <p:pic>
        <p:nvPicPr>
          <p:cNvPr id="27" name="Picture 2" descr="M:\colored_pencil_101l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89" y="295455"/>
            <a:ext cx="1103098" cy="10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33" y="3968479"/>
            <a:ext cx="1333801" cy="504242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616159" y="1783170"/>
            <a:ext cx="152993" cy="1467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なない</a:t>
            </a:r>
            <a:r>
              <a:rPr kumimoji="1" lang="ja-JP" altLang="en-US" sz="1100" dirty="0" err="1" smtClean="0">
                <a:solidFill>
                  <a:schemeClr val="bg1"/>
                </a:solidFill>
              </a:rPr>
              <a:t>ろ</a:t>
            </a:r>
            <a:r>
              <a:rPr kumimoji="1" lang="ja-JP" altLang="en-US" sz="1050" dirty="0" smtClean="0">
                <a:solidFill>
                  <a:schemeClr val="bg1"/>
                </a:solidFill>
              </a:rPr>
              <a:t>また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は学校へ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44595" y="1696490"/>
            <a:ext cx="130838" cy="164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bg1"/>
                </a:solidFill>
              </a:rPr>
              <a:t>なない</a:t>
            </a:r>
            <a:r>
              <a:rPr kumimoji="1" lang="ja-JP" altLang="en-US" sz="1100" dirty="0" err="1" smtClean="0">
                <a:solidFill>
                  <a:schemeClr val="bg1"/>
                </a:solidFill>
              </a:rPr>
              <a:t>ろ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または学校へ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8128</TotalTime>
  <Words>241</Words>
  <Application>Microsoft Office PowerPoint</Application>
  <PresentationFormat>画面に合わせる (4:3)</PresentationFormat>
  <Paragraphs>102</Paragraphs>
  <Slides>4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4</vt:i4>
      </vt:variant>
    </vt:vector>
  </HeadingPairs>
  <TitlesOfParts>
    <vt:vector size="6" baseType="lpstr">
      <vt:lpstr>ウェーブ</vt:lpstr>
      <vt:lpstr>2_ウェーブ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美浜町商工観光課のとりくみ</dc:title>
  <dc:creator>美浜町</dc:creator>
  <cp:lastModifiedBy>美浜町</cp:lastModifiedBy>
  <cp:revision>498</cp:revision>
  <cp:lastPrinted>2019-07-18T00:59:44Z</cp:lastPrinted>
  <dcterms:created xsi:type="dcterms:W3CDTF">2015-01-06T05:05:40Z</dcterms:created>
  <dcterms:modified xsi:type="dcterms:W3CDTF">2019-07-29T08:19:06Z</dcterms:modified>
</cp:coreProperties>
</file>